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56" r:id="rId2"/>
    <p:sldId id="669" r:id="rId3"/>
    <p:sldId id="683" r:id="rId4"/>
    <p:sldId id="657" r:id="rId5"/>
    <p:sldId id="658" r:id="rId6"/>
    <p:sldId id="659" r:id="rId7"/>
    <p:sldId id="660" r:id="rId8"/>
    <p:sldId id="661" r:id="rId9"/>
    <p:sldId id="609" r:id="rId10"/>
    <p:sldId id="663" r:id="rId11"/>
    <p:sldId id="664" r:id="rId12"/>
    <p:sldId id="674" r:id="rId13"/>
    <p:sldId id="665" r:id="rId14"/>
    <p:sldId id="613" r:id="rId15"/>
    <p:sldId id="614" r:id="rId16"/>
    <p:sldId id="684" r:id="rId17"/>
    <p:sldId id="675" r:id="rId18"/>
    <p:sldId id="668" r:id="rId19"/>
    <p:sldId id="666" r:id="rId20"/>
    <p:sldId id="670" r:id="rId21"/>
    <p:sldId id="667" r:id="rId22"/>
    <p:sldId id="676" r:id="rId23"/>
    <p:sldId id="672" r:id="rId24"/>
    <p:sldId id="677" r:id="rId25"/>
    <p:sldId id="678" r:id="rId26"/>
    <p:sldId id="679" r:id="rId27"/>
    <p:sldId id="680" r:id="rId28"/>
    <p:sldId id="681" r:id="rId29"/>
    <p:sldId id="682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/>
        <a:cs typeface="MS PGothic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/>
        <a:cs typeface="MS PGothic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/>
        <a:cs typeface="MS PGothic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/>
        <a:cs typeface="MS PGothic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/>
        <a:cs typeface="MS PGothic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/>
        <a:cs typeface="MS PGothic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/>
        <a:cs typeface="MS PGothic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/>
        <a:cs typeface="MS PGothic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/>
        <a:cs typeface="MS P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24A"/>
    <a:srgbClr val="0083BE"/>
    <a:srgbClr val="C2DEEA"/>
    <a:srgbClr val="A5ACAF"/>
    <a:srgbClr val="0097D7"/>
    <a:srgbClr val="F8F8F8"/>
    <a:srgbClr val="FCFCFC"/>
    <a:srgbClr val="00C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6" autoAdjust="0"/>
    <p:restoredTop sz="90909" autoAdjust="0"/>
  </p:normalViewPr>
  <p:slideViewPr>
    <p:cSldViewPr>
      <p:cViewPr varScale="1">
        <p:scale>
          <a:sx n="109" d="100"/>
          <a:sy n="109" d="100"/>
        </p:scale>
        <p:origin x="-17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fld id="{DB409744-9AE1-4597-8169-3A4C2D9D85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07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036E8E-FAB5-406C-AB82-419BC9B3F4F1}" type="slidenum">
              <a:rPr lang="en-US" smtClean="0">
                <a:ea typeface="MS PGothic"/>
                <a:cs typeface="MS PGothic"/>
              </a:rPr>
              <a:pPr/>
              <a:t>1</a:t>
            </a:fld>
            <a:endParaRPr lang="en-US" smtClean="0">
              <a:ea typeface="MS PGothic"/>
              <a:cs typeface="MS PGothic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ea typeface="MS P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96A8888-C970-4513-BD46-33566C1C6186}" type="slidenum">
              <a:rPr lang="en-GB" sz="1200">
                <a:latin typeface="Times New Roman" pitchFamily="18" charset="0"/>
                <a:cs typeface="Arial" charset="0"/>
              </a:rPr>
              <a:pPr algn="r"/>
              <a:t>2</a:t>
            </a:fld>
            <a:endParaRPr lang="en-GB" sz="1200">
              <a:latin typeface="Times New Roman" pitchFamily="18" charset="0"/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GB" smtClean="0">
              <a:ea typeface="MS P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RCP_Powerpoint backgrounds-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6400800" cy="1676400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524000"/>
            <a:ext cx="6400800" cy="1905000"/>
          </a:xfrm>
        </p:spPr>
        <p:txBody>
          <a:bodyPr/>
          <a:lstStyle>
            <a:lvl1pPr marL="0" indent="0">
              <a:lnSpc>
                <a:spcPct val="60000"/>
              </a:lnSpc>
              <a:defRPr sz="3600">
                <a:solidFill>
                  <a:srgbClr val="0097D7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4953000"/>
            <a:ext cx="3200400" cy="609600"/>
          </a:xfrm>
        </p:spPr>
        <p:txBody>
          <a:bodyPr/>
          <a:lstStyle>
            <a:lvl1pPr>
              <a:lnSpc>
                <a:spcPct val="90000"/>
              </a:lnSpc>
              <a:defRPr sz="2000">
                <a:solidFill>
                  <a:srgbClr val="FCFCFC"/>
                </a:solidFill>
              </a:defRPr>
            </a:lvl1pPr>
          </a:lstStyle>
          <a:p>
            <a:pPr>
              <a:defRPr/>
            </a:pPr>
            <a:r>
              <a:rPr lang="en-US"/>
              <a:t>Date (edit on Title Master)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838200" y="4267200"/>
            <a:ext cx="3124200" cy="762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800" b="1">
                <a:solidFill>
                  <a:srgbClr val="FCFCFC"/>
                </a:solidFill>
                <a:latin typeface="+mn-lt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Dr Ian Bullock Chief Operating Officer National Clinical Guideline Centre  Rhona Buckingham Manager Clinical Effectiveness and Evaluation Unit, Clinical Standards Department </a:t>
            </a:r>
            <a:endParaRPr 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 (edit on Title Master)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C0E02-430A-47F9-98D4-EA8A2A22BE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09600"/>
            <a:ext cx="18859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5054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 (edit on Title Master)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64B6-391A-4CE6-B23B-97C8FD1F7A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 (edit on Title Master)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1CF45-BE41-47CC-9519-A6F33676BF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524000"/>
            <a:ext cx="7010400" cy="40386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 (edit on Title Master)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2997A-B0BA-4646-977D-8C144FEE1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524000"/>
            <a:ext cx="3429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3429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 (edit on Title Master)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4B0F0-99E1-433E-BE2B-1305E38367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429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524000"/>
            <a:ext cx="34290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3619500"/>
            <a:ext cx="34290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 (edit on Title Master)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31CE1-7439-437E-88F2-4481545F44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524000"/>
            <a:ext cx="3429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524000"/>
            <a:ext cx="34290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3619500"/>
            <a:ext cx="34290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 (edit on Title Master)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88CF6-F6BA-4E1D-A5D0-80B1484E37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 (edit on Title Master)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8C9E2-58A5-45CF-97DC-534561A057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 (edit on Title Master)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3B71-5D60-4017-A951-DF4EBCE701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 (edit on Title Master)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CFA7-6238-4285-B608-54AC9A2530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 (edit on Title Master)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17B78-AB50-421A-B727-7A97DC301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 (edit on Title Master)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B57E1-4FA8-44E7-A3C5-AC04939A23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 (edit on Title Master)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914F6-088F-4E14-B228-45DD67EE40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 (edit on Title Master)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7E365-FE55-459E-AD78-77881AD7CE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 (edit on Title Master)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35EEE-3B8A-47CF-B108-D98A8ACC0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54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701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54102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83BE"/>
                </a:solidFill>
                <a:latin typeface="+mn-lt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Date (edit on Title Master)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5334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83BE"/>
                </a:solidFill>
                <a:latin typeface="+mn-lt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fld id="{5E7FD35B-A68D-4241-BB46-423AE930FC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4" descr="RCP_Powerpoint backgrounds-5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57188" y="5853113"/>
            <a:ext cx="878681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34" charset="0"/>
          <a:ea typeface="MS PGothic" pitchFamily="34" charset="-128"/>
          <a:cs typeface="MS PGothic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34" charset="0"/>
          <a:ea typeface="MS PGothic" pitchFamily="34" charset="-128"/>
          <a:cs typeface="MS PGothic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34" charset="0"/>
          <a:ea typeface="MS PGothic" pitchFamily="34" charset="-128"/>
          <a:cs typeface="MS PGothic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34" charset="0"/>
          <a:ea typeface="MS PGothic" pitchFamily="34" charset="-128"/>
          <a:cs typeface="MS PGothic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34" charset="0"/>
          <a:ea typeface="ＭＳ Ｐゴシック" pitchFamily="-48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34" charset="0"/>
          <a:ea typeface="ＭＳ Ｐゴシック" pitchFamily="-48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34" charset="0"/>
          <a:ea typeface="ＭＳ Ｐゴシック" pitchFamily="-48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34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•"/>
        <a:defRPr sz="3200">
          <a:solidFill>
            <a:srgbClr val="37424A"/>
          </a:solidFill>
          <a:latin typeface="+mn-lt"/>
          <a:ea typeface="MS PGothic" pitchFamily="34" charset="-128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7424A"/>
          </a:solidFill>
          <a:latin typeface="+mn-lt"/>
          <a:ea typeface="MS PGothic" pitchFamily="34" charset="-128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7424A"/>
          </a:solidFill>
          <a:latin typeface="+mn-lt"/>
          <a:ea typeface="MS PGothic" pitchFamily="34" charset="-128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7424A"/>
          </a:solidFill>
          <a:latin typeface="+mn-lt"/>
          <a:ea typeface="MS PGothic" pitchFamily="34" charset="-128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MS PGothic" pitchFamily="34" charset="-128"/>
          <a:cs typeface="MS P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1500" y="3857625"/>
            <a:ext cx="7948613" cy="2357438"/>
          </a:xfrm>
        </p:spPr>
        <p:txBody>
          <a:bodyPr/>
          <a:lstStyle/>
          <a:p>
            <a:pPr>
              <a:defRPr/>
            </a:pPr>
            <a:r>
              <a:rPr lang="en-GB" sz="2800" b="0" dirty="0" smtClean="0">
                <a:solidFill>
                  <a:srgbClr val="0097D7"/>
                </a:solidFill>
                <a:ea typeface="MS PGothic" pitchFamily="34" charset="-128"/>
              </a:rPr>
              <a:t>Kevin Stewart </a:t>
            </a:r>
            <a:endParaRPr lang="en-US" sz="1600" b="0" i="1" dirty="0" smtClean="0">
              <a:solidFill>
                <a:srgbClr val="0097D7"/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en-GB" sz="2800" b="0" dirty="0" smtClean="0">
                <a:solidFill>
                  <a:srgbClr val="0097D7"/>
                </a:solidFill>
                <a:ea typeface="MS PGothic" pitchFamily="34" charset="-128"/>
              </a:rPr>
              <a:t>Clinical Director</a:t>
            </a:r>
            <a:endParaRPr lang="en-US" sz="2800" b="0" dirty="0" smtClean="0">
              <a:solidFill>
                <a:schemeClr val="bg1"/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en-US" sz="2000" b="0" dirty="0" smtClean="0">
                <a:solidFill>
                  <a:schemeClr val="bg1"/>
                </a:solidFill>
                <a:ea typeface="MS PGothic" pitchFamily="34" charset="-128"/>
              </a:rPr>
              <a:t>Clinical Effectiveness &amp; Evaluation Unit</a:t>
            </a:r>
          </a:p>
          <a:p>
            <a:pPr>
              <a:defRPr/>
            </a:pPr>
            <a:endParaRPr lang="en-US" sz="2000" b="0" dirty="0" smtClean="0">
              <a:solidFill>
                <a:schemeClr val="bg1"/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en-US" sz="2000" b="0" i="1" dirty="0" smtClean="0">
                <a:solidFill>
                  <a:schemeClr val="bg1"/>
                </a:solidFill>
                <a:ea typeface="MS PGothic" pitchFamily="34" charset="-128"/>
              </a:rPr>
              <a:t>Consultant Geriatrician, Winchester</a:t>
            </a:r>
          </a:p>
          <a:p>
            <a:pPr>
              <a:defRPr/>
            </a:pPr>
            <a:r>
              <a:rPr lang="en-US" sz="2000" b="0" dirty="0" smtClean="0">
                <a:solidFill>
                  <a:schemeClr val="bg1"/>
                </a:solidFill>
                <a:ea typeface="MS PGothic" pitchFamily="34" charset="-128"/>
              </a:rPr>
              <a:t> </a:t>
            </a:r>
          </a:p>
          <a:p>
            <a:pPr>
              <a:defRPr/>
            </a:pPr>
            <a:endParaRPr lang="en-US" sz="2000" b="0" dirty="0" smtClean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908720"/>
            <a:ext cx="8856984" cy="1008112"/>
          </a:xfrm>
        </p:spPr>
        <p:txBody>
          <a:bodyPr/>
          <a:lstStyle/>
          <a:p>
            <a:pPr algn="ctr" eaLnBrk="1" hangingPunct="1"/>
            <a:r>
              <a:rPr lang="en-US" sz="5400" dirty="0" smtClean="0">
                <a:ea typeface="MS PGothic"/>
              </a:rPr>
              <a:t>Communicating key messages;</a:t>
            </a:r>
            <a:br>
              <a:rPr lang="en-US" sz="5400" dirty="0" smtClean="0">
                <a:ea typeface="MS PGothic"/>
              </a:rPr>
            </a:br>
            <a:r>
              <a:rPr lang="en-US" sz="5400" i="1" dirty="0" smtClean="0">
                <a:ea typeface="MS PGothic"/>
              </a:rPr>
              <a:t>why bother?</a:t>
            </a:r>
            <a:r>
              <a:rPr lang="en-US" sz="5400" dirty="0" smtClean="0">
                <a:ea typeface="MS PGothic"/>
              </a:rPr>
              <a:t/>
            </a:r>
            <a:br>
              <a:rPr lang="en-US" sz="5400" dirty="0" smtClean="0">
                <a:ea typeface="MS PGothic"/>
              </a:rPr>
            </a:br>
            <a:r>
              <a:rPr lang="en-US" sz="5400" dirty="0" smtClean="0">
                <a:ea typeface="MS PGothic"/>
              </a:rPr>
              <a:t> </a:t>
            </a:r>
            <a:endParaRPr lang="en-US" sz="3600" i="1" dirty="0" smtClean="0">
              <a:ea typeface="MS P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7543800" cy="838200"/>
          </a:xfrm>
        </p:spPr>
        <p:txBody>
          <a:bodyPr/>
          <a:lstStyle/>
          <a:p>
            <a:pPr algn="ctr"/>
            <a:r>
              <a:rPr lang="en-US" dirty="0" smtClean="0"/>
              <a:t>Common myths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124744"/>
            <a:ext cx="8496944" cy="4392488"/>
          </a:xfrm>
        </p:spPr>
        <p:txBody>
          <a:bodyPr/>
          <a:lstStyle/>
          <a:p>
            <a:r>
              <a:rPr lang="en-US" dirty="0"/>
              <a:t>A compelling case will inevitably attract additional resources</a:t>
            </a:r>
          </a:p>
          <a:p>
            <a:r>
              <a:rPr lang="en-US" dirty="0" smtClean="0"/>
              <a:t>Improvement will happen if;</a:t>
            </a:r>
          </a:p>
          <a:p>
            <a:pPr lvl="1"/>
            <a:r>
              <a:rPr lang="en-US" dirty="0" smtClean="0"/>
              <a:t>We just show people the data</a:t>
            </a:r>
          </a:p>
          <a:p>
            <a:pPr lvl="1"/>
            <a:r>
              <a:rPr lang="en-US" dirty="0" smtClean="0"/>
              <a:t>NHSE, HQIP, CEOs, the Colleges </a:t>
            </a:r>
            <a:r>
              <a:rPr lang="en-US" dirty="0" err="1" smtClean="0"/>
              <a:t>etc</a:t>
            </a:r>
            <a:r>
              <a:rPr lang="en-US" dirty="0" smtClean="0"/>
              <a:t> say it should</a:t>
            </a:r>
          </a:p>
          <a:p>
            <a:pPr lvl="1"/>
            <a:r>
              <a:rPr lang="en-US" dirty="0" smtClean="0"/>
              <a:t>We attach money to it</a:t>
            </a:r>
          </a:p>
          <a:p>
            <a:pPr lvl="1"/>
            <a:r>
              <a:rPr lang="en-US" dirty="0" smtClean="0"/>
              <a:t>We attach penalties to not doing it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AB57E1-4FA8-44E7-A3C5-AC04939A23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9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myths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038600"/>
          </a:xfrm>
        </p:spPr>
        <p:txBody>
          <a:bodyPr/>
          <a:lstStyle/>
          <a:p>
            <a:r>
              <a:rPr lang="en-US" dirty="0"/>
              <a:t>CEOs/policymakers/politicians are just interested in the money</a:t>
            </a:r>
          </a:p>
          <a:p>
            <a:r>
              <a:rPr lang="en-US" dirty="0"/>
              <a:t>The press are only interested in bad </a:t>
            </a:r>
            <a:r>
              <a:rPr lang="en-US" dirty="0" smtClean="0"/>
              <a:t>news</a:t>
            </a:r>
            <a:endParaRPr lang="en-US" dirty="0"/>
          </a:p>
          <a:p>
            <a:r>
              <a:rPr lang="en-US" dirty="0"/>
              <a:t>The press are </a:t>
            </a:r>
            <a:r>
              <a:rPr lang="en-US" dirty="0" smtClean="0"/>
              <a:t>out </a:t>
            </a:r>
            <a:r>
              <a:rPr lang="en-US" dirty="0"/>
              <a:t>to get us </a:t>
            </a:r>
          </a:p>
          <a:p>
            <a:r>
              <a:rPr lang="en-US" dirty="0" smtClean="0"/>
              <a:t>Clinical experts intuitively know how to improve their own services</a:t>
            </a:r>
          </a:p>
          <a:p>
            <a:r>
              <a:rPr lang="en-US" dirty="0" smtClean="0"/>
              <a:t>Those who can write research papers can also write other stuff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98C9E2-58A5-45CF-97DC-534561A0574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2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2708920"/>
            <a:ext cx="7543800" cy="838200"/>
          </a:xfrm>
        </p:spPr>
        <p:txBody>
          <a:bodyPr/>
          <a:lstStyle/>
          <a:p>
            <a:pPr algn="ctr"/>
            <a:r>
              <a:rPr lang="en-US" dirty="0"/>
              <a:t>Communicating messages to clinicians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98C9E2-58A5-45CF-97DC-534561A0574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8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Communicating messages to clinicians; preaching to the choir?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98C9E2-58A5-45CF-97DC-534561A0574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6" descr="rev-billy-heart-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395287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4545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838200"/>
          </a:xfrm>
        </p:spPr>
        <p:txBody>
          <a:bodyPr/>
          <a:lstStyle/>
          <a:p>
            <a:r>
              <a:rPr lang="en-US" dirty="0" smtClean="0"/>
              <a:t>2013 national lung cancer audit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914F6-088F-4E14-B228-45DD67EE40E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80728"/>
            <a:ext cx="6984776" cy="480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4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43800" cy="838200"/>
          </a:xfrm>
        </p:spPr>
        <p:txBody>
          <a:bodyPr/>
          <a:lstStyle/>
          <a:p>
            <a:pPr algn="ctr"/>
            <a:r>
              <a:rPr lang="en-US" dirty="0" smtClean="0"/>
              <a:t>2013/4 stroke audit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AB57E1-4FA8-44E7-A3C5-AC04939A23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8208912" cy="438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7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5"/>
          <p:cNvSpPr>
            <a:spLocks noGrp="1"/>
          </p:cNvSpPr>
          <p:nvPr>
            <p:ph type="title"/>
          </p:nvPr>
        </p:nvSpPr>
        <p:spPr>
          <a:xfrm>
            <a:off x="899592" y="548680"/>
            <a:ext cx="7543800" cy="838200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charset="0"/>
                <a:ea typeface="MS PGothic" charset="0"/>
              </a:rPr>
              <a:t>Link it to quality </a:t>
            </a:r>
            <a:r>
              <a:rPr lang="en-US" sz="3600" dirty="0">
                <a:latin typeface="Calibri" charset="0"/>
                <a:ea typeface="MS PGothic" charset="0"/>
              </a:rPr>
              <a:t>improvement</a:t>
            </a:r>
          </a:p>
        </p:txBody>
      </p:sp>
      <p:sp>
        <p:nvSpPr>
          <p:cNvPr id="3481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0C26883-EB43-3B42-BFE8-966F9C927705}" type="slidenum">
              <a:rPr lang="en-US" sz="1400">
                <a:solidFill>
                  <a:srgbClr val="0083BE"/>
                </a:solidFill>
                <a:latin typeface="Calibri" charset="0"/>
              </a:rPr>
              <a:pPr/>
              <a:t>16</a:t>
            </a:fld>
            <a:endParaRPr lang="en-US" sz="1400">
              <a:solidFill>
                <a:srgbClr val="0083BE"/>
              </a:solidFill>
              <a:latin typeface="Calibri" charset="0"/>
            </a:endParaRPr>
          </a:p>
        </p:txBody>
      </p:sp>
      <p:pic>
        <p:nvPicPr>
          <p:cNvPr id="3482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3889375" cy="18573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706812" cy="1511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1856659" cy="38966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34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624" y="2348880"/>
            <a:ext cx="7543800" cy="838200"/>
          </a:xfrm>
        </p:spPr>
        <p:txBody>
          <a:bodyPr/>
          <a:lstStyle/>
          <a:p>
            <a:pPr algn="ctr"/>
            <a:r>
              <a:rPr lang="en-US" dirty="0" smtClean="0"/>
              <a:t>Politicians, policymakers, NHS leaders, CEOs, MDs, Trust Boards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AB57E1-4FA8-44E7-A3C5-AC04939A23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9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Politicians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smtClean="0"/>
              <a:t>policymakers </a:t>
            </a:r>
            <a:r>
              <a:rPr lang="en-US" dirty="0" smtClean="0"/>
              <a:t>have..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906072" cy="4038600"/>
          </a:xfrm>
        </p:spPr>
        <p:txBody>
          <a:bodyPr/>
          <a:lstStyle/>
          <a:p>
            <a:r>
              <a:rPr lang="en-US" dirty="0" smtClean="0"/>
              <a:t>Very limited time</a:t>
            </a:r>
          </a:p>
          <a:p>
            <a:r>
              <a:rPr lang="en-US" dirty="0" smtClean="0"/>
              <a:t>Numerous competing pressures</a:t>
            </a:r>
          </a:p>
          <a:p>
            <a:r>
              <a:rPr lang="en-US" dirty="0" smtClean="0"/>
              <a:t> </a:t>
            </a:r>
            <a:r>
              <a:rPr lang="en-US" dirty="0"/>
              <a:t>Lots of people like us trying to get their attention</a:t>
            </a:r>
          </a:p>
          <a:p>
            <a:r>
              <a:rPr lang="en-US" dirty="0"/>
              <a:t>(Probably) an intrinsic suspicion of Colleges &amp; professional </a:t>
            </a:r>
            <a:r>
              <a:rPr lang="en-US" dirty="0" smtClean="0"/>
              <a:t>bodies</a:t>
            </a:r>
            <a:endParaRPr lang="en-US" dirty="0"/>
          </a:p>
          <a:p>
            <a:r>
              <a:rPr lang="en-US" dirty="0" smtClean="0"/>
              <a:t>An enhanced sensitivity to the press, public opinion, current news and priorities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98C9E2-58A5-45CF-97DC-534561A0574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1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CEOs, MDs, Trust Boards have…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24000"/>
            <a:ext cx="7992888" cy="4038600"/>
          </a:xfrm>
        </p:spPr>
        <p:txBody>
          <a:bodyPr/>
          <a:lstStyle/>
          <a:p>
            <a:r>
              <a:rPr lang="en-US" dirty="0" smtClean="0"/>
              <a:t>Very limited time</a:t>
            </a:r>
          </a:p>
          <a:p>
            <a:r>
              <a:rPr lang="en-US" dirty="0" smtClean="0"/>
              <a:t>Numerous competing pressures</a:t>
            </a:r>
          </a:p>
          <a:p>
            <a:r>
              <a:rPr lang="en-US" dirty="0" smtClean="0"/>
              <a:t>Lots of people like us trying to get their attention</a:t>
            </a:r>
          </a:p>
          <a:p>
            <a:r>
              <a:rPr lang="en-US" dirty="0" smtClean="0"/>
              <a:t>(Probably) an intrinsic suspicion of Colleges &amp; professional bodies</a:t>
            </a:r>
          </a:p>
          <a:p>
            <a:r>
              <a:rPr lang="en-US" dirty="0" smtClean="0"/>
              <a:t>Sensitivity to local issues</a:t>
            </a:r>
          </a:p>
          <a:p>
            <a:r>
              <a:rPr lang="en-US" dirty="0" smtClean="0"/>
              <a:t>A fear of negative press, especially locally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98C9E2-58A5-45CF-97DC-534561A0574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9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Kevin Stewart</a:t>
            </a:r>
            <a:endParaRPr lang="en-US" dirty="0"/>
          </a:p>
        </p:txBody>
      </p:sp>
      <p:sp>
        <p:nvSpPr>
          <p:cNvPr id="2150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400" i="1" dirty="0" smtClean="0">
                <a:ea typeface="MS PGothic"/>
              </a:rPr>
              <a:t>Royal College of Physicians since 2011</a:t>
            </a:r>
          </a:p>
          <a:p>
            <a:pPr lvl="1"/>
            <a:r>
              <a:rPr lang="en-GB" sz="2400" i="1" dirty="0" smtClean="0">
                <a:ea typeface="MS PGothic"/>
              </a:rPr>
              <a:t>Safety Thermometer team, Department of Health, London 2010/11</a:t>
            </a:r>
          </a:p>
          <a:p>
            <a:pPr lvl="1"/>
            <a:r>
              <a:rPr lang="en-GB" sz="2400" i="1" dirty="0" smtClean="0">
                <a:ea typeface="MS PGothic"/>
              </a:rPr>
              <a:t>Health Foundation Quality Improvement Fellow, Institute for Healthcare Improvement,  Boston, USA 2009/10*</a:t>
            </a:r>
          </a:p>
          <a:p>
            <a:pPr lvl="1"/>
            <a:r>
              <a:rPr lang="en-GB" sz="2400" i="1" dirty="0" smtClean="0">
                <a:ea typeface="MS PGothic"/>
              </a:rPr>
              <a:t>Masters in Public Health, Harvard, 2009/11</a:t>
            </a:r>
          </a:p>
          <a:p>
            <a:pPr lvl="1"/>
            <a:r>
              <a:rPr lang="en-GB" sz="2400" i="1" dirty="0" smtClean="0">
                <a:ea typeface="MS PGothic"/>
              </a:rPr>
              <a:t>Medical Director (CMO), Winchester &amp; Eastleigh NHS Trust, 2005/09</a:t>
            </a:r>
          </a:p>
          <a:p>
            <a:pPr marL="0" indent="0">
              <a:buFontTx/>
              <a:buNone/>
            </a:pPr>
            <a:r>
              <a:rPr lang="en-GB" dirty="0" smtClean="0">
                <a:ea typeface="MS PGothic"/>
              </a:rPr>
              <a:t> </a:t>
            </a:r>
          </a:p>
        </p:txBody>
      </p:sp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2843808" y="5517232"/>
            <a:ext cx="2246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i="1" dirty="0">
                <a:latin typeface="Times New Roman" pitchFamily="18" charset="0"/>
                <a:cs typeface="Arial" charset="0"/>
              </a:rPr>
              <a:t>*Health Foundation funded</a:t>
            </a:r>
          </a:p>
        </p:txBody>
      </p:sp>
    </p:spTree>
    <p:extLst>
      <p:ext uri="{BB962C8B-B14F-4D97-AF65-F5344CB8AC3E}">
        <p14:creationId xmlns:p14="http://schemas.microsoft.com/office/powerpoint/2010/main" val="332046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 they </a:t>
            </a:r>
            <a:r>
              <a:rPr lang="en-US" dirty="0" smtClean="0"/>
              <a:t>need</a:t>
            </a:r>
            <a:r>
              <a:rPr lang="en-US" dirty="0"/>
              <a:t>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98C9E2-58A5-45CF-97DC-534561A0574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94450"/>
            <a:ext cx="6467527" cy="363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1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 they need…..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62056" cy="4038600"/>
          </a:xfrm>
        </p:spPr>
        <p:txBody>
          <a:bodyPr/>
          <a:lstStyle/>
          <a:p>
            <a:r>
              <a:rPr lang="en-US" dirty="0" smtClean="0"/>
              <a:t>Bullet point headlines</a:t>
            </a:r>
          </a:p>
          <a:p>
            <a:r>
              <a:rPr lang="en-US" dirty="0" smtClean="0"/>
              <a:t>An interpretation of “what this means” about the service in lay terms</a:t>
            </a:r>
          </a:p>
          <a:p>
            <a:r>
              <a:rPr lang="en-US" dirty="0" smtClean="0"/>
              <a:t>An indication of where we stand in comparison to peers</a:t>
            </a:r>
          </a:p>
          <a:p>
            <a:r>
              <a:rPr lang="en-US" dirty="0" smtClean="0"/>
              <a:t>Examples of good practice internally and externally</a:t>
            </a:r>
          </a:p>
          <a:p>
            <a:r>
              <a:rPr lang="en-US" dirty="0" smtClean="0"/>
              <a:t>Offers of more detail or expert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98C9E2-58A5-45CF-97DC-534561A0574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980728"/>
            <a:ext cx="7543800" cy="838200"/>
          </a:xfrm>
        </p:spPr>
        <p:txBody>
          <a:bodyPr/>
          <a:lstStyle/>
          <a:p>
            <a:pPr algn="ctr"/>
            <a:r>
              <a:rPr lang="en-US" dirty="0" smtClean="0"/>
              <a:t>The press?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98C9E2-58A5-45CF-97DC-534561A0574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139" y="2492896"/>
            <a:ext cx="2699939" cy="242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6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914F6-088F-4E14-B228-45DD67EE40E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9552" y="764704"/>
            <a:ext cx="4458373" cy="3186199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420888"/>
            <a:ext cx="4906534" cy="2791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874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press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412776"/>
            <a:ext cx="8280920" cy="4038600"/>
          </a:xfrm>
        </p:spPr>
        <p:txBody>
          <a:bodyPr/>
          <a:lstStyle/>
          <a:p>
            <a:r>
              <a:rPr lang="en-US" dirty="0" smtClean="0"/>
              <a:t>Most journalists are good, hardworking people trying to do the right thing</a:t>
            </a:r>
          </a:p>
          <a:p>
            <a:r>
              <a:rPr lang="en-US" dirty="0" smtClean="0"/>
              <a:t>Their perspective, pressures and timescales are very different from ours</a:t>
            </a:r>
          </a:p>
          <a:p>
            <a:r>
              <a:rPr lang="en-US" dirty="0" smtClean="0"/>
              <a:t>They assume that vested interests (that’s us!) are trying to hide something from them</a:t>
            </a:r>
          </a:p>
          <a:p>
            <a:r>
              <a:rPr lang="en-US" dirty="0" smtClean="0"/>
              <a:t>They can be a powerful vehicle for getting you message across   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914F6-088F-4E14-B228-45DD67EE40E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9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4038600"/>
          </a:xfrm>
        </p:spPr>
        <p:txBody>
          <a:bodyPr/>
          <a:lstStyle/>
          <a:p>
            <a:r>
              <a:rPr lang="en-US" dirty="0" smtClean="0"/>
              <a:t>Their communication style (headline, sub-headline, detail) is almost exactly the opposite of a traditional clinical one</a:t>
            </a:r>
          </a:p>
          <a:p>
            <a:r>
              <a:rPr lang="en-US" dirty="0" smtClean="0"/>
              <a:t>Their deadlines are very tight</a:t>
            </a:r>
          </a:p>
          <a:p>
            <a:r>
              <a:rPr lang="en-US" dirty="0" smtClean="0"/>
              <a:t>They like human stories to put around reports</a:t>
            </a:r>
          </a:p>
          <a:p>
            <a:r>
              <a:rPr lang="en-US" dirty="0" smtClean="0"/>
              <a:t>Social media gets their attention as does HSJ, BMJ, Nursing </a:t>
            </a:r>
            <a:r>
              <a:rPr lang="en-US" dirty="0" smtClean="0"/>
              <a:t>Times, local papers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98C9E2-58A5-45CF-97DC-534561A0574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4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08912" cy="838200"/>
          </a:xfrm>
        </p:spPr>
        <p:txBody>
          <a:bodyPr/>
          <a:lstStyle/>
          <a:p>
            <a:r>
              <a:rPr lang="en-US" dirty="0" smtClean="0"/>
              <a:t>Suggestions for dealing with the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4038600"/>
          </a:xfrm>
        </p:spPr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et media training</a:t>
            </a:r>
          </a:p>
          <a:p>
            <a:r>
              <a:rPr lang="en-US" dirty="0" smtClean="0"/>
              <a:t>Know who your strongest performers will be;</a:t>
            </a:r>
          </a:p>
          <a:p>
            <a:pPr lvl="1"/>
            <a:r>
              <a:rPr lang="en-US" dirty="0" smtClean="0"/>
              <a:t>Verbal, visual, print</a:t>
            </a:r>
          </a:p>
          <a:p>
            <a:r>
              <a:rPr lang="en-US" dirty="0" smtClean="0"/>
              <a:t>Be proactive</a:t>
            </a:r>
          </a:p>
          <a:p>
            <a:pPr lvl="1"/>
            <a:r>
              <a:rPr lang="en-US" dirty="0" smtClean="0"/>
              <a:t>Ready-made press releases</a:t>
            </a:r>
          </a:p>
          <a:p>
            <a:pPr lvl="1"/>
            <a:r>
              <a:rPr lang="en-US" dirty="0" smtClean="0"/>
              <a:t>Twitter</a:t>
            </a:r>
          </a:p>
          <a:p>
            <a:pPr lvl="1"/>
            <a:r>
              <a:rPr lang="en-US" dirty="0" smtClean="0"/>
              <a:t>Provide </a:t>
            </a:r>
            <a:r>
              <a:rPr lang="en-US" dirty="0" smtClean="0"/>
              <a:t>human (patient and professional) stories</a:t>
            </a:r>
          </a:p>
          <a:p>
            <a:pPr lvl="1"/>
            <a:r>
              <a:rPr lang="en-US" dirty="0" smtClean="0"/>
              <a:t>Provide them with good news stories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98C9E2-58A5-45CF-97DC-534561A0574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8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838200"/>
          </a:xfrm>
        </p:spPr>
        <p:txBody>
          <a:bodyPr/>
          <a:lstStyle/>
          <a:p>
            <a:r>
              <a:rPr lang="en-US" dirty="0"/>
              <a:t>Suggestions for dealing with the press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24000"/>
            <a:ext cx="8352928" cy="4038600"/>
          </a:xfrm>
        </p:spPr>
        <p:txBody>
          <a:bodyPr/>
          <a:lstStyle/>
          <a:p>
            <a:r>
              <a:rPr lang="en-US" dirty="0" smtClean="0"/>
              <a:t>Have 3 key messages; lead with these</a:t>
            </a:r>
          </a:p>
          <a:p>
            <a:r>
              <a:rPr lang="en-US" dirty="0" smtClean="0"/>
              <a:t>Use the right phrases (“I have 3 key messages”, “as a doctor…”)</a:t>
            </a:r>
          </a:p>
          <a:p>
            <a:r>
              <a:rPr lang="en-US" dirty="0" smtClean="0"/>
              <a:t>Use numbers sparingly and present them in an easily understood fashion</a:t>
            </a:r>
          </a:p>
          <a:p>
            <a:r>
              <a:rPr lang="en-US" dirty="0" smtClean="0"/>
              <a:t>Consider getting a professional writer to help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98C9E2-58A5-45CF-97DC-534561A0574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8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992888" cy="4038600"/>
          </a:xfrm>
        </p:spPr>
        <p:txBody>
          <a:bodyPr/>
          <a:lstStyle/>
          <a:p>
            <a:r>
              <a:rPr lang="en-US" dirty="0" smtClean="0"/>
              <a:t>For maximum impact our work needs to reach a range of audiences</a:t>
            </a:r>
          </a:p>
          <a:p>
            <a:r>
              <a:rPr lang="en-US" dirty="0" smtClean="0"/>
              <a:t>One size does not fit all; use different styles and techniques for different groups</a:t>
            </a:r>
          </a:p>
          <a:p>
            <a:r>
              <a:rPr lang="en-US" dirty="0" smtClean="0"/>
              <a:t>Consider getting professional help</a:t>
            </a:r>
          </a:p>
          <a:p>
            <a:pPr lvl="1"/>
            <a:r>
              <a:rPr lang="en-US" dirty="0" smtClean="0"/>
              <a:t>Media training</a:t>
            </a:r>
          </a:p>
          <a:p>
            <a:pPr lvl="1"/>
            <a:r>
              <a:rPr lang="en-US" dirty="0" smtClean="0"/>
              <a:t>Professional writers </a:t>
            </a:r>
          </a:p>
          <a:p>
            <a:pPr lvl="1"/>
            <a:r>
              <a:rPr lang="en-US" dirty="0" smtClean="0"/>
              <a:t>Social media experts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98C9E2-58A5-45CF-97DC-534561A0574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4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mail me for slides and 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98C9E2-58A5-45CF-97DC-534561A0574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1988840"/>
            <a:ext cx="4519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Kevin.stewart@rcplondon.ac.uk</a:t>
            </a:r>
            <a:endParaRPr lang="en-US" dirty="0"/>
          </a:p>
        </p:txBody>
      </p:sp>
      <p:pic>
        <p:nvPicPr>
          <p:cNvPr id="7" name="Picture 5" descr="50f60-homer_simp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68960"/>
            <a:ext cx="24066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51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bother?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98C9E2-58A5-45CF-97DC-534561A0574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86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543800" cy="838200"/>
          </a:xfrm>
        </p:spPr>
        <p:txBody>
          <a:bodyPr/>
          <a:lstStyle/>
          <a:p>
            <a:pPr algn="ctr"/>
            <a:r>
              <a:rPr lang="en-US" dirty="0" smtClean="0"/>
              <a:t>Why bother?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98C9E2-58A5-45CF-97DC-534561A0574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 descr="homer_simpson_doh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2135386" cy="196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2852936"/>
            <a:ext cx="406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improve care for </a:t>
            </a:r>
            <a:r>
              <a:rPr lang="en-US" dirty="0" smtClean="0"/>
              <a:t>patients!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0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543800" cy="838200"/>
          </a:xfrm>
        </p:spPr>
        <p:txBody>
          <a:bodyPr/>
          <a:lstStyle/>
          <a:p>
            <a:r>
              <a:rPr lang="en-US" dirty="0" smtClean="0"/>
              <a:t>Where have we come from?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98C9E2-58A5-45CF-97DC-534561A0574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40768"/>
            <a:ext cx="3526056" cy="2309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891812"/>
            <a:ext cx="1771229" cy="2356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3789040"/>
            <a:ext cx="2133140" cy="2197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1775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6864" cy="838200"/>
          </a:xfrm>
        </p:spPr>
        <p:txBody>
          <a:bodyPr/>
          <a:lstStyle/>
          <a:p>
            <a:r>
              <a:rPr lang="en-US" dirty="0" smtClean="0"/>
              <a:t>Early clinical audits and enquiries…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524000"/>
            <a:ext cx="7704856" cy="4038600"/>
          </a:xfrm>
        </p:spPr>
        <p:txBody>
          <a:bodyPr/>
          <a:lstStyle/>
          <a:p>
            <a:r>
              <a:rPr lang="en-US" dirty="0" smtClean="0"/>
              <a:t>Professionally (medically) led and run</a:t>
            </a:r>
          </a:p>
          <a:p>
            <a:r>
              <a:rPr lang="en-US" dirty="0"/>
              <a:t>S</a:t>
            </a:r>
            <a:r>
              <a:rPr lang="en-US" dirty="0" smtClean="0"/>
              <a:t>mall scale, pen &amp; paper exercises</a:t>
            </a:r>
          </a:p>
          <a:p>
            <a:r>
              <a:rPr lang="en-US" dirty="0" smtClean="0"/>
              <a:t>Unsophisticated methodology</a:t>
            </a:r>
          </a:p>
          <a:p>
            <a:r>
              <a:rPr lang="en-US" dirty="0" smtClean="0"/>
              <a:t>The only “audience” was medical</a:t>
            </a:r>
          </a:p>
          <a:p>
            <a:r>
              <a:rPr lang="en-US" dirty="0" smtClean="0"/>
              <a:t>Mechanisms for change relied on feeding results back to individual clinical teams or on one-off national reports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AB57E1-4FA8-44E7-A3C5-AC04939A23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9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changed?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4038600"/>
          </a:xfrm>
        </p:spPr>
        <p:txBody>
          <a:bodyPr/>
          <a:lstStyle/>
          <a:p>
            <a:r>
              <a:rPr lang="en-US" dirty="0" smtClean="0"/>
              <a:t>A multi-million pound investment by the NHS</a:t>
            </a:r>
          </a:p>
          <a:p>
            <a:r>
              <a:rPr lang="en-US" dirty="0" smtClean="0"/>
              <a:t>The complexity of patient care and clinical practice</a:t>
            </a:r>
          </a:p>
          <a:p>
            <a:r>
              <a:rPr lang="en-US" dirty="0" smtClean="0"/>
              <a:t>Scientific methodology</a:t>
            </a:r>
          </a:p>
          <a:p>
            <a:r>
              <a:rPr lang="en-US" dirty="0" smtClean="0"/>
              <a:t>Public attitudes and expectations</a:t>
            </a:r>
          </a:p>
          <a:p>
            <a:r>
              <a:rPr lang="en-US" dirty="0" smtClean="0"/>
              <a:t>Professional attitudes and expectations</a:t>
            </a:r>
          </a:p>
          <a:p>
            <a:r>
              <a:rPr lang="en-US" dirty="0" smtClean="0"/>
              <a:t>IT </a:t>
            </a:r>
            <a:r>
              <a:rPr lang="en-US" dirty="0" smtClean="0"/>
              <a:t>and the internet</a:t>
            </a:r>
            <a:endParaRPr lang="en-US" dirty="0" smtClean="0"/>
          </a:p>
          <a:p>
            <a:r>
              <a:rPr lang="en-US" dirty="0" smtClean="0"/>
              <a:t>Twitter, Facebook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98C9E2-58A5-45CF-97DC-534561A0574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89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838200"/>
          </a:xfrm>
        </p:spPr>
        <p:txBody>
          <a:bodyPr/>
          <a:lstStyle/>
          <a:p>
            <a:r>
              <a:rPr lang="en-US" sz="3200" dirty="0" smtClean="0"/>
              <a:t>Those able to influence patient care are varied and multiple…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588CF6-F6BA-4E1D-A5D0-80B1484E37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611560" y="2636912"/>
            <a:ext cx="1584176" cy="12241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Improving</a:t>
            </a:r>
          </a:p>
          <a:p>
            <a:pPr algn="ctr"/>
            <a:r>
              <a:rPr lang="en-US" dirty="0"/>
              <a:t>patient </a:t>
            </a:r>
          </a:p>
          <a:p>
            <a:pPr algn="ctr"/>
            <a:r>
              <a:rPr lang="en-US" dirty="0"/>
              <a:t>care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195736" y="1700808"/>
            <a:ext cx="1800200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067944" y="1340768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Policymakers</a:t>
            </a:r>
          </a:p>
          <a:p>
            <a:r>
              <a:rPr lang="en-US" dirty="0" smtClean="0"/>
              <a:t>Politicians</a:t>
            </a:r>
          </a:p>
          <a:p>
            <a:r>
              <a:rPr lang="en-US" dirty="0" smtClean="0"/>
              <a:t>Local NHS leaders; CEOs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Press</a:t>
            </a:r>
          </a:p>
          <a:p>
            <a:r>
              <a:rPr lang="en-US" dirty="0"/>
              <a:t>P</a:t>
            </a:r>
            <a:r>
              <a:rPr lang="en-US" dirty="0" smtClean="0"/>
              <a:t>atients</a:t>
            </a:r>
          </a:p>
          <a:p>
            <a:r>
              <a:rPr lang="en-US" dirty="0" smtClean="0"/>
              <a:t>Public</a:t>
            </a:r>
          </a:p>
          <a:p>
            <a:r>
              <a:rPr lang="en-US" dirty="0" smtClean="0"/>
              <a:t>Professionals &amp; their teams</a:t>
            </a:r>
          </a:p>
          <a:p>
            <a:r>
              <a:rPr lang="en-US" dirty="0" smtClean="0"/>
              <a:t>Regulators</a:t>
            </a:r>
          </a:p>
          <a:p>
            <a:r>
              <a:rPr lang="en-US" dirty="0" smtClean="0"/>
              <a:t>Commissioners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2267744" y="1988840"/>
            <a:ext cx="1800200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267744" y="2348880"/>
            <a:ext cx="180020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267744" y="2708920"/>
            <a:ext cx="180020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3" idx="1"/>
          </p:cNvCxnSpPr>
          <p:nvPr/>
        </p:nvCxnSpPr>
        <p:spPr bwMode="auto">
          <a:xfrm flipH="1">
            <a:off x="2267744" y="3048928"/>
            <a:ext cx="1800200" cy="20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2267744" y="3284984"/>
            <a:ext cx="1728192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2267744" y="3501008"/>
            <a:ext cx="180020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267744" y="3717032"/>
            <a:ext cx="180020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 flipV="1">
            <a:off x="2195736" y="4005064"/>
            <a:ext cx="1728192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1202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Content Placeholder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9" t="24557" r="42918" b="10651"/>
          <a:stretch>
            <a:fillRect/>
          </a:stretch>
        </p:blipFill>
        <p:spPr bwMode="auto">
          <a:xfrm>
            <a:off x="3563888" y="1124744"/>
            <a:ext cx="1936303" cy="20882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2" descr="C:\Users\KevinStewart\Desktop\DSC_28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149080"/>
            <a:ext cx="1244501" cy="1201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18"/>
          <a:stretch>
            <a:fillRect/>
          </a:stretch>
        </p:blipFill>
        <p:spPr bwMode="auto">
          <a:xfrm>
            <a:off x="6156176" y="1042558"/>
            <a:ext cx="2267145" cy="23739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1048"/>
            <a:ext cx="1440160" cy="1920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908720"/>
            <a:ext cx="2006356" cy="26677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7904" y="3645024"/>
            <a:ext cx="1422666" cy="196421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7624" y="3140968"/>
            <a:ext cx="1842019" cy="2609528"/>
          </a:xfrm>
          <a:prstGeom prst="rect">
            <a:avLst/>
          </a:prstGeom>
          <a:ln>
            <a:solidFill>
              <a:schemeClr val="accent1">
                <a:lumMod val="9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43800" cy="838200"/>
          </a:xfrm>
        </p:spPr>
        <p:txBody>
          <a:bodyPr/>
          <a:lstStyle/>
          <a:p>
            <a:r>
              <a:rPr lang="en-US" sz="3200" dirty="0" smtClean="0"/>
              <a:t>So outputs have to be varied and multiple…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744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6915</TotalTime>
  <Words>800</Words>
  <Application>Microsoft Macintosh PowerPoint</Application>
  <PresentationFormat>On-screen Show (4:3)</PresentationFormat>
  <Paragraphs>150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Blank Presentation</vt:lpstr>
      <vt:lpstr>Communicating key messages; why bother?  </vt:lpstr>
      <vt:lpstr>Kevin Stewart</vt:lpstr>
      <vt:lpstr>Why bother?</vt:lpstr>
      <vt:lpstr>Why bother?</vt:lpstr>
      <vt:lpstr>Where have we come from? </vt:lpstr>
      <vt:lpstr>Early clinical audits and enquiries…</vt:lpstr>
      <vt:lpstr>What’s changed? </vt:lpstr>
      <vt:lpstr>Those able to influence patient care are varied and multiple…</vt:lpstr>
      <vt:lpstr>So outputs have to be varied and multiple…</vt:lpstr>
      <vt:lpstr>Common myths</vt:lpstr>
      <vt:lpstr>More myths</vt:lpstr>
      <vt:lpstr>Communicating messages to clinicians</vt:lpstr>
      <vt:lpstr>Communicating messages to clinicians; preaching to the choir?</vt:lpstr>
      <vt:lpstr>2013 national lung cancer audit </vt:lpstr>
      <vt:lpstr>2013/4 stroke audit</vt:lpstr>
      <vt:lpstr>Link it to quality improvement</vt:lpstr>
      <vt:lpstr>Politicians, policymakers, NHS leaders, CEOs, MDs, Trust Boards</vt:lpstr>
      <vt:lpstr>Politicians &amp; policymakers have..</vt:lpstr>
      <vt:lpstr>CEOs, MDs, Trust Boards have…</vt:lpstr>
      <vt:lpstr>So they need…..</vt:lpstr>
      <vt:lpstr>So they need…..</vt:lpstr>
      <vt:lpstr>The press?</vt:lpstr>
      <vt:lpstr>PowerPoint Presentation</vt:lpstr>
      <vt:lpstr>The press</vt:lpstr>
      <vt:lpstr>The press</vt:lpstr>
      <vt:lpstr>Suggestions for dealing with the press</vt:lpstr>
      <vt:lpstr>Suggestions for dealing with the press</vt:lpstr>
      <vt:lpstr>Summary</vt:lpstr>
      <vt:lpstr>E mail me for slides and references</vt:lpstr>
    </vt:vector>
  </TitlesOfParts>
  <Company>Kate Gorringe 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Kate Gorringe ME</dc:creator>
  <cp:lastModifiedBy>Kevin Stewart</cp:lastModifiedBy>
  <cp:revision>284</cp:revision>
  <dcterms:created xsi:type="dcterms:W3CDTF">2010-12-04T16:03:43Z</dcterms:created>
  <dcterms:modified xsi:type="dcterms:W3CDTF">2016-03-02T08:20:44Z</dcterms:modified>
</cp:coreProperties>
</file>